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6"/>
  </p:notesMasterIdLst>
  <p:sldIdLst>
    <p:sldId id="256" r:id="rId2"/>
    <p:sldId id="272" r:id="rId3"/>
    <p:sldId id="271" r:id="rId4"/>
    <p:sldId id="274" r:id="rId5"/>
    <p:sldId id="275" r:id="rId6"/>
    <p:sldId id="276" r:id="rId7"/>
    <p:sldId id="284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FA"/>
    <a:srgbClr val="009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2E863-E8E0-4CF0-86AB-927F0A9C9E22}" type="doc">
      <dgm:prSet loTypeId="urn:microsoft.com/office/officeart/2018/5/layout/IconCircleLabelList" loCatId="icon" qsTypeId="urn:microsoft.com/office/officeart/2005/8/quickstyle/simple4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B67E37B-D0C4-483E-8AF8-3697C0051838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/>
            <a:t>Rationality and problem solving</a:t>
          </a:r>
        </a:p>
      </dgm:t>
    </dgm:pt>
    <dgm:pt modelId="{DE66AA7F-A00C-42E3-ADEE-B9E8D46D1709}" type="parTrans" cxnId="{A461985E-7532-458A-8336-430E76192DE0}">
      <dgm:prSet/>
      <dgm:spPr/>
      <dgm:t>
        <a:bodyPr/>
        <a:lstStyle/>
        <a:p>
          <a:endParaRPr lang="en-US"/>
        </a:p>
      </dgm:t>
    </dgm:pt>
    <dgm:pt modelId="{C33EB684-1649-4D53-828A-FBF8C6573C96}" type="sibTrans" cxnId="{A461985E-7532-458A-8336-430E76192DE0}">
      <dgm:prSet/>
      <dgm:spPr/>
      <dgm:t>
        <a:bodyPr/>
        <a:lstStyle/>
        <a:p>
          <a:endParaRPr lang="en-US"/>
        </a:p>
      </dgm:t>
    </dgm:pt>
    <dgm:pt modelId="{94923787-B8F0-49E0-8A4E-015A56E076B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/>
            <a:t>The decision making process</a:t>
          </a:r>
        </a:p>
      </dgm:t>
    </dgm:pt>
    <dgm:pt modelId="{7C68C4F2-3D37-4D68-B13F-F8B47FA4FC8E}" type="parTrans" cxnId="{00DA5034-AB06-45C4-9E55-A7859B3117D1}">
      <dgm:prSet/>
      <dgm:spPr/>
      <dgm:t>
        <a:bodyPr/>
        <a:lstStyle/>
        <a:p>
          <a:endParaRPr lang="en-US"/>
        </a:p>
      </dgm:t>
    </dgm:pt>
    <dgm:pt modelId="{A54A96BB-BA1B-4537-8B92-038A9801B556}" type="sibTrans" cxnId="{00DA5034-AB06-45C4-9E55-A7859B3117D1}">
      <dgm:prSet/>
      <dgm:spPr/>
      <dgm:t>
        <a:bodyPr/>
        <a:lstStyle/>
        <a:p>
          <a:endParaRPr lang="en-US"/>
        </a:p>
      </dgm:t>
    </dgm:pt>
    <dgm:pt modelId="{69D68E97-5B20-4A04-A2CA-3963F717687D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/>
            <a:t>Types of decisions</a:t>
          </a:r>
          <a:endParaRPr lang="en-US" sz="1800" b="1" dirty="0"/>
        </a:p>
      </dgm:t>
    </dgm:pt>
    <dgm:pt modelId="{D3284271-BC60-4DE1-A087-D27F78F72902}" type="parTrans" cxnId="{1246A8EA-0E2A-4D78-988A-6D955E722972}">
      <dgm:prSet/>
      <dgm:spPr/>
      <dgm:t>
        <a:bodyPr/>
        <a:lstStyle/>
        <a:p>
          <a:endParaRPr lang="en-US"/>
        </a:p>
      </dgm:t>
    </dgm:pt>
    <dgm:pt modelId="{5BE60134-CEC5-4250-8A7F-BCDE95A037F6}" type="sibTrans" cxnId="{1246A8EA-0E2A-4D78-988A-6D955E722972}">
      <dgm:prSet/>
      <dgm:spPr/>
      <dgm:t>
        <a:bodyPr/>
        <a:lstStyle/>
        <a:p>
          <a:endParaRPr lang="en-US"/>
        </a:p>
      </dgm:t>
    </dgm:pt>
    <dgm:pt modelId="{8597C94F-836C-4F68-A638-02CE9A00416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/>
            <a:t>Approaches' to decision making process</a:t>
          </a:r>
          <a:endParaRPr lang="en-US" sz="1800" b="1" dirty="0"/>
        </a:p>
      </dgm:t>
    </dgm:pt>
    <dgm:pt modelId="{0001C618-22A0-4A1D-8EFF-E7E52AD0759E}" type="parTrans" cxnId="{C9E79025-53F1-45E6-8E8E-250E77276D0F}">
      <dgm:prSet/>
      <dgm:spPr/>
      <dgm:t>
        <a:bodyPr/>
        <a:lstStyle/>
        <a:p>
          <a:endParaRPr lang="en-US"/>
        </a:p>
      </dgm:t>
    </dgm:pt>
    <dgm:pt modelId="{1448DD73-EADA-4AF2-A18B-D0CC4754F0CA}" type="sibTrans" cxnId="{C9E79025-53F1-45E6-8E8E-250E77276D0F}">
      <dgm:prSet/>
      <dgm:spPr/>
      <dgm:t>
        <a:bodyPr/>
        <a:lstStyle/>
        <a:p>
          <a:endParaRPr lang="en-US"/>
        </a:p>
      </dgm:t>
    </dgm:pt>
    <dgm:pt modelId="{13651D87-7747-4697-99FA-76BC82BD9989}" type="pres">
      <dgm:prSet presAssocID="{D3A2E863-E8E0-4CF0-86AB-927F0A9C9E22}" presName="root" presStyleCnt="0">
        <dgm:presLayoutVars>
          <dgm:dir/>
          <dgm:resizeHandles val="exact"/>
        </dgm:presLayoutVars>
      </dgm:prSet>
      <dgm:spPr/>
    </dgm:pt>
    <dgm:pt modelId="{7C3FDFE5-8FFC-4C3B-877E-D027DCC10265}" type="pres">
      <dgm:prSet presAssocID="{4B67E37B-D0C4-483E-8AF8-3697C0051838}" presName="compNode" presStyleCnt="0"/>
      <dgm:spPr/>
    </dgm:pt>
    <dgm:pt modelId="{267251AE-ECB9-407B-9F2A-AD8F24DD9DD6}" type="pres">
      <dgm:prSet presAssocID="{4B67E37B-D0C4-483E-8AF8-3697C0051838}" presName="iconBgRect" presStyleLbl="bgShp" presStyleIdx="0" presStyleCnt="4"/>
      <dgm:spPr/>
    </dgm:pt>
    <dgm:pt modelId="{05BE7BFE-21B2-4231-AA60-3BBAAC9289DF}" type="pres">
      <dgm:prSet presAssocID="{4B67E37B-D0C4-483E-8AF8-3697C005183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BAFBD1C-3DB8-42D9-A83E-E46B89DA977B}" type="pres">
      <dgm:prSet presAssocID="{4B67E37B-D0C4-483E-8AF8-3697C0051838}" presName="spaceRect" presStyleCnt="0"/>
      <dgm:spPr/>
    </dgm:pt>
    <dgm:pt modelId="{BFE70881-E5C6-49E2-A63D-908441E86E1B}" type="pres">
      <dgm:prSet presAssocID="{4B67E37B-D0C4-483E-8AF8-3697C0051838}" presName="textRect" presStyleLbl="revTx" presStyleIdx="0" presStyleCnt="4">
        <dgm:presLayoutVars>
          <dgm:chMax val="1"/>
          <dgm:chPref val="1"/>
        </dgm:presLayoutVars>
      </dgm:prSet>
      <dgm:spPr/>
    </dgm:pt>
    <dgm:pt modelId="{8A810B8E-99F1-4CDF-8F62-9CC79C5B83D6}" type="pres">
      <dgm:prSet presAssocID="{C33EB684-1649-4D53-828A-FBF8C6573C96}" presName="sibTrans" presStyleCnt="0"/>
      <dgm:spPr/>
    </dgm:pt>
    <dgm:pt modelId="{EADC5590-FE82-45A5-9E4A-09BD5B1670B1}" type="pres">
      <dgm:prSet presAssocID="{94923787-B8F0-49E0-8A4E-015A56E076B0}" presName="compNode" presStyleCnt="0"/>
      <dgm:spPr/>
    </dgm:pt>
    <dgm:pt modelId="{D50C2F2F-2039-4012-96D7-A1F68DE038F9}" type="pres">
      <dgm:prSet presAssocID="{94923787-B8F0-49E0-8A4E-015A56E076B0}" presName="iconBgRect" presStyleLbl="bgShp" presStyleIdx="1" presStyleCnt="4"/>
      <dgm:spPr/>
    </dgm:pt>
    <dgm:pt modelId="{82A0D1EC-E748-4091-86E3-4CE07CC4EB96}" type="pres">
      <dgm:prSet presAssocID="{94923787-B8F0-49E0-8A4E-015A56E076B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9C1E01D9-5378-4A36-866A-D3920DA53F6C}" type="pres">
      <dgm:prSet presAssocID="{94923787-B8F0-49E0-8A4E-015A56E076B0}" presName="spaceRect" presStyleCnt="0"/>
      <dgm:spPr/>
    </dgm:pt>
    <dgm:pt modelId="{7595D320-8C2A-4CA2-952D-80992D0BF45F}" type="pres">
      <dgm:prSet presAssocID="{94923787-B8F0-49E0-8A4E-015A56E076B0}" presName="textRect" presStyleLbl="revTx" presStyleIdx="1" presStyleCnt="4">
        <dgm:presLayoutVars>
          <dgm:chMax val="1"/>
          <dgm:chPref val="1"/>
        </dgm:presLayoutVars>
      </dgm:prSet>
      <dgm:spPr/>
    </dgm:pt>
    <dgm:pt modelId="{455C6F77-FA4B-4CE4-A033-B25663ED8D2F}" type="pres">
      <dgm:prSet presAssocID="{A54A96BB-BA1B-4537-8B92-038A9801B556}" presName="sibTrans" presStyleCnt="0"/>
      <dgm:spPr/>
    </dgm:pt>
    <dgm:pt modelId="{3A856042-8E16-4300-B51F-A313D734E41C}" type="pres">
      <dgm:prSet presAssocID="{69D68E97-5B20-4A04-A2CA-3963F717687D}" presName="compNode" presStyleCnt="0"/>
      <dgm:spPr/>
    </dgm:pt>
    <dgm:pt modelId="{DA177780-CB5E-4D96-B412-8696A4028554}" type="pres">
      <dgm:prSet presAssocID="{69D68E97-5B20-4A04-A2CA-3963F717687D}" presName="iconBgRect" presStyleLbl="bgShp" presStyleIdx="2" presStyleCnt="4"/>
      <dgm:spPr/>
    </dgm:pt>
    <dgm:pt modelId="{1E171AC0-5EA4-4B68-818E-DD8D31AE1F48}" type="pres">
      <dgm:prSet presAssocID="{69D68E97-5B20-4A04-A2CA-3963F717687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7B6F7A86-B96E-40A9-905B-1591FEBF41A1}" type="pres">
      <dgm:prSet presAssocID="{69D68E97-5B20-4A04-A2CA-3963F717687D}" presName="spaceRect" presStyleCnt="0"/>
      <dgm:spPr/>
    </dgm:pt>
    <dgm:pt modelId="{8777A8C2-7ACE-49D8-B9E6-00AF99A26CB0}" type="pres">
      <dgm:prSet presAssocID="{69D68E97-5B20-4A04-A2CA-3963F717687D}" presName="textRect" presStyleLbl="revTx" presStyleIdx="2" presStyleCnt="4">
        <dgm:presLayoutVars>
          <dgm:chMax val="1"/>
          <dgm:chPref val="1"/>
        </dgm:presLayoutVars>
      </dgm:prSet>
      <dgm:spPr/>
    </dgm:pt>
    <dgm:pt modelId="{4C430F64-EED7-4213-BE16-CE0ECD94908B}" type="pres">
      <dgm:prSet presAssocID="{5BE60134-CEC5-4250-8A7F-BCDE95A037F6}" presName="sibTrans" presStyleCnt="0"/>
      <dgm:spPr/>
    </dgm:pt>
    <dgm:pt modelId="{8DEF1AAE-F340-4F1C-9807-66FA86815C5B}" type="pres">
      <dgm:prSet presAssocID="{8597C94F-836C-4F68-A638-02CE9A004162}" presName="compNode" presStyleCnt="0"/>
      <dgm:spPr/>
    </dgm:pt>
    <dgm:pt modelId="{5696A55B-858D-43EE-826D-7E229189D56F}" type="pres">
      <dgm:prSet presAssocID="{8597C94F-836C-4F68-A638-02CE9A004162}" presName="iconBgRect" presStyleLbl="bgShp" presStyleIdx="3" presStyleCnt="4"/>
      <dgm:spPr/>
    </dgm:pt>
    <dgm:pt modelId="{B860A9F0-852A-4F8F-8157-E192DDF67772}" type="pres">
      <dgm:prSet presAssocID="{8597C94F-836C-4F68-A638-02CE9A00416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2BCC28F-FADF-40D1-8EFA-4FFDD6DB3D49}" type="pres">
      <dgm:prSet presAssocID="{8597C94F-836C-4F68-A638-02CE9A004162}" presName="spaceRect" presStyleCnt="0"/>
      <dgm:spPr/>
    </dgm:pt>
    <dgm:pt modelId="{45C37F09-B68A-4B5E-B9EC-9036926D2BC3}" type="pres">
      <dgm:prSet presAssocID="{8597C94F-836C-4F68-A638-02CE9A00416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3A68D14-EFE2-402B-956C-15A83F0783A3}" type="presOf" srcId="{4B67E37B-D0C4-483E-8AF8-3697C0051838}" destId="{BFE70881-E5C6-49E2-A63D-908441E86E1B}" srcOrd="0" destOrd="0" presId="urn:microsoft.com/office/officeart/2018/5/layout/IconCircleLabelList"/>
    <dgm:cxn modelId="{C9E79025-53F1-45E6-8E8E-250E77276D0F}" srcId="{D3A2E863-E8E0-4CF0-86AB-927F0A9C9E22}" destId="{8597C94F-836C-4F68-A638-02CE9A004162}" srcOrd="3" destOrd="0" parTransId="{0001C618-22A0-4A1D-8EFF-E7E52AD0759E}" sibTransId="{1448DD73-EADA-4AF2-A18B-D0CC4754F0CA}"/>
    <dgm:cxn modelId="{00DA5034-AB06-45C4-9E55-A7859B3117D1}" srcId="{D3A2E863-E8E0-4CF0-86AB-927F0A9C9E22}" destId="{94923787-B8F0-49E0-8A4E-015A56E076B0}" srcOrd="1" destOrd="0" parTransId="{7C68C4F2-3D37-4D68-B13F-F8B47FA4FC8E}" sibTransId="{A54A96BB-BA1B-4537-8B92-038A9801B556}"/>
    <dgm:cxn modelId="{A461985E-7532-458A-8336-430E76192DE0}" srcId="{D3A2E863-E8E0-4CF0-86AB-927F0A9C9E22}" destId="{4B67E37B-D0C4-483E-8AF8-3697C0051838}" srcOrd="0" destOrd="0" parTransId="{DE66AA7F-A00C-42E3-ADEE-B9E8D46D1709}" sibTransId="{C33EB684-1649-4D53-828A-FBF8C6573C96}"/>
    <dgm:cxn modelId="{F377AB6C-38AC-4F07-AE30-D59982276341}" type="presOf" srcId="{8597C94F-836C-4F68-A638-02CE9A004162}" destId="{45C37F09-B68A-4B5E-B9EC-9036926D2BC3}" srcOrd="0" destOrd="0" presId="urn:microsoft.com/office/officeart/2018/5/layout/IconCircleLabelList"/>
    <dgm:cxn modelId="{E93C6755-F5BD-4D0F-8559-FFF1DED0AD5F}" type="presOf" srcId="{94923787-B8F0-49E0-8A4E-015A56E076B0}" destId="{7595D320-8C2A-4CA2-952D-80992D0BF45F}" srcOrd="0" destOrd="0" presId="urn:microsoft.com/office/officeart/2018/5/layout/IconCircleLabelList"/>
    <dgm:cxn modelId="{9193AAB7-4280-4FAF-8431-89C17B38F953}" type="presOf" srcId="{69D68E97-5B20-4A04-A2CA-3963F717687D}" destId="{8777A8C2-7ACE-49D8-B9E6-00AF99A26CB0}" srcOrd="0" destOrd="0" presId="urn:microsoft.com/office/officeart/2018/5/layout/IconCircleLabelList"/>
    <dgm:cxn modelId="{AD6BB0BD-BDEC-417F-B0EB-C928586FEB5B}" type="presOf" srcId="{D3A2E863-E8E0-4CF0-86AB-927F0A9C9E22}" destId="{13651D87-7747-4697-99FA-76BC82BD9989}" srcOrd="0" destOrd="0" presId="urn:microsoft.com/office/officeart/2018/5/layout/IconCircleLabelList"/>
    <dgm:cxn modelId="{1246A8EA-0E2A-4D78-988A-6D955E722972}" srcId="{D3A2E863-E8E0-4CF0-86AB-927F0A9C9E22}" destId="{69D68E97-5B20-4A04-A2CA-3963F717687D}" srcOrd="2" destOrd="0" parTransId="{D3284271-BC60-4DE1-A087-D27F78F72902}" sibTransId="{5BE60134-CEC5-4250-8A7F-BCDE95A037F6}"/>
    <dgm:cxn modelId="{D33E0B61-BE15-4A4B-A615-4A29C9FA6882}" type="presParOf" srcId="{13651D87-7747-4697-99FA-76BC82BD9989}" destId="{7C3FDFE5-8FFC-4C3B-877E-D027DCC10265}" srcOrd="0" destOrd="0" presId="urn:microsoft.com/office/officeart/2018/5/layout/IconCircleLabelList"/>
    <dgm:cxn modelId="{07A680A9-AB56-4F9C-BA56-16B568D0ABE4}" type="presParOf" srcId="{7C3FDFE5-8FFC-4C3B-877E-D027DCC10265}" destId="{267251AE-ECB9-407B-9F2A-AD8F24DD9DD6}" srcOrd="0" destOrd="0" presId="urn:microsoft.com/office/officeart/2018/5/layout/IconCircleLabelList"/>
    <dgm:cxn modelId="{9496265C-A79C-48BC-8947-44A93698C94F}" type="presParOf" srcId="{7C3FDFE5-8FFC-4C3B-877E-D027DCC10265}" destId="{05BE7BFE-21B2-4231-AA60-3BBAAC9289DF}" srcOrd="1" destOrd="0" presId="urn:microsoft.com/office/officeart/2018/5/layout/IconCircleLabelList"/>
    <dgm:cxn modelId="{22FB30E3-8133-416F-AD31-10F8C9E5F0A6}" type="presParOf" srcId="{7C3FDFE5-8FFC-4C3B-877E-D027DCC10265}" destId="{7BAFBD1C-3DB8-42D9-A83E-E46B89DA977B}" srcOrd="2" destOrd="0" presId="urn:microsoft.com/office/officeart/2018/5/layout/IconCircleLabelList"/>
    <dgm:cxn modelId="{2F351832-8EC9-4DFA-8636-6C03ECEBF3AB}" type="presParOf" srcId="{7C3FDFE5-8FFC-4C3B-877E-D027DCC10265}" destId="{BFE70881-E5C6-49E2-A63D-908441E86E1B}" srcOrd="3" destOrd="0" presId="urn:microsoft.com/office/officeart/2018/5/layout/IconCircleLabelList"/>
    <dgm:cxn modelId="{6D949D61-8B88-49FF-B793-92057B890600}" type="presParOf" srcId="{13651D87-7747-4697-99FA-76BC82BD9989}" destId="{8A810B8E-99F1-4CDF-8F62-9CC79C5B83D6}" srcOrd="1" destOrd="0" presId="urn:microsoft.com/office/officeart/2018/5/layout/IconCircleLabelList"/>
    <dgm:cxn modelId="{8F37DB6C-48BD-4CD2-8759-17E12D42E6F2}" type="presParOf" srcId="{13651D87-7747-4697-99FA-76BC82BD9989}" destId="{EADC5590-FE82-45A5-9E4A-09BD5B1670B1}" srcOrd="2" destOrd="0" presId="urn:microsoft.com/office/officeart/2018/5/layout/IconCircleLabelList"/>
    <dgm:cxn modelId="{9D458291-B9BB-4251-9BDF-AA4A0A9E65E1}" type="presParOf" srcId="{EADC5590-FE82-45A5-9E4A-09BD5B1670B1}" destId="{D50C2F2F-2039-4012-96D7-A1F68DE038F9}" srcOrd="0" destOrd="0" presId="urn:microsoft.com/office/officeart/2018/5/layout/IconCircleLabelList"/>
    <dgm:cxn modelId="{2239138B-4A9B-4625-8587-7CEE7282F39E}" type="presParOf" srcId="{EADC5590-FE82-45A5-9E4A-09BD5B1670B1}" destId="{82A0D1EC-E748-4091-86E3-4CE07CC4EB96}" srcOrd="1" destOrd="0" presId="urn:microsoft.com/office/officeart/2018/5/layout/IconCircleLabelList"/>
    <dgm:cxn modelId="{8F9E3409-181D-4E28-92FF-832808FC7604}" type="presParOf" srcId="{EADC5590-FE82-45A5-9E4A-09BD5B1670B1}" destId="{9C1E01D9-5378-4A36-866A-D3920DA53F6C}" srcOrd="2" destOrd="0" presId="urn:microsoft.com/office/officeart/2018/5/layout/IconCircleLabelList"/>
    <dgm:cxn modelId="{085F61C0-1A48-41CA-9AA4-9828C2ABA218}" type="presParOf" srcId="{EADC5590-FE82-45A5-9E4A-09BD5B1670B1}" destId="{7595D320-8C2A-4CA2-952D-80992D0BF45F}" srcOrd="3" destOrd="0" presId="urn:microsoft.com/office/officeart/2018/5/layout/IconCircleLabelList"/>
    <dgm:cxn modelId="{37F2D4DA-0038-4176-BE23-2DB2E27D4E52}" type="presParOf" srcId="{13651D87-7747-4697-99FA-76BC82BD9989}" destId="{455C6F77-FA4B-4CE4-A033-B25663ED8D2F}" srcOrd="3" destOrd="0" presId="urn:microsoft.com/office/officeart/2018/5/layout/IconCircleLabelList"/>
    <dgm:cxn modelId="{6435A270-A5E3-4993-AF06-2412852B84FF}" type="presParOf" srcId="{13651D87-7747-4697-99FA-76BC82BD9989}" destId="{3A856042-8E16-4300-B51F-A313D734E41C}" srcOrd="4" destOrd="0" presId="urn:microsoft.com/office/officeart/2018/5/layout/IconCircleLabelList"/>
    <dgm:cxn modelId="{AA3E1B37-41C9-4385-980C-FF5C591B3574}" type="presParOf" srcId="{3A856042-8E16-4300-B51F-A313D734E41C}" destId="{DA177780-CB5E-4D96-B412-8696A4028554}" srcOrd="0" destOrd="0" presId="urn:microsoft.com/office/officeart/2018/5/layout/IconCircleLabelList"/>
    <dgm:cxn modelId="{8C165982-ADB1-4441-9458-E6FD8D038AEC}" type="presParOf" srcId="{3A856042-8E16-4300-B51F-A313D734E41C}" destId="{1E171AC0-5EA4-4B68-818E-DD8D31AE1F48}" srcOrd="1" destOrd="0" presId="urn:microsoft.com/office/officeart/2018/5/layout/IconCircleLabelList"/>
    <dgm:cxn modelId="{CDAB1432-99C4-43F1-8603-3479731E47B6}" type="presParOf" srcId="{3A856042-8E16-4300-B51F-A313D734E41C}" destId="{7B6F7A86-B96E-40A9-905B-1591FEBF41A1}" srcOrd="2" destOrd="0" presId="urn:microsoft.com/office/officeart/2018/5/layout/IconCircleLabelList"/>
    <dgm:cxn modelId="{EF1C7014-3F4A-49AE-ACCE-2448DEE621DD}" type="presParOf" srcId="{3A856042-8E16-4300-B51F-A313D734E41C}" destId="{8777A8C2-7ACE-49D8-B9E6-00AF99A26CB0}" srcOrd="3" destOrd="0" presId="urn:microsoft.com/office/officeart/2018/5/layout/IconCircleLabelList"/>
    <dgm:cxn modelId="{0B39748C-D390-4517-89CA-E9ED54806E55}" type="presParOf" srcId="{13651D87-7747-4697-99FA-76BC82BD9989}" destId="{4C430F64-EED7-4213-BE16-CE0ECD94908B}" srcOrd="5" destOrd="0" presId="urn:microsoft.com/office/officeart/2018/5/layout/IconCircleLabelList"/>
    <dgm:cxn modelId="{6168D9EB-75A4-4DC6-8B14-A7ECB078754E}" type="presParOf" srcId="{13651D87-7747-4697-99FA-76BC82BD9989}" destId="{8DEF1AAE-F340-4F1C-9807-66FA86815C5B}" srcOrd="6" destOrd="0" presId="urn:microsoft.com/office/officeart/2018/5/layout/IconCircleLabelList"/>
    <dgm:cxn modelId="{20C71394-C0CA-4182-9BB8-47515732968A}" type="presParOf" srcId="{8DEF1AAE-F340-4F1C-9807-66FA86815C5B}" destId="{5696A55B-858D-43EE-826D-7E229189D56F}" srcOrd="0" destOrd="0" presId="urn:microsoft.com/office/officeart/2018/5/layout/IconCircleLabelList"/>
    <dgm:cxn modelId="{26A8B7A1-3F09-4974-AB60-42BF410CED29}" type="presParOf" srcId="{8DEF1AAE-F340-4F1C-9807-66FA86815C5B}" destId="{B860A9F0-852A-4F8F-8157-E192DDF67772}" srcOrd="1" destOrd="0" presId="urn:microsoft.com/office/officeart/2018/5/layout/IconCircleLabelList"/>
    <dgm:cxn modelId="{D84CCD7F-7DA5-49A3-856F-3280B4ACB938}" type="presParOf" srcId="{8DEF1AAE-F340-4F1C-9807-66FA86815C5B}" destId="{42BCC28F-FADF-40D1-8EFA-4FFDD6DB3D49}" srcOrd="2" destOrd="0" presId="urn:microsoft.com/office/officeart/2018/5/layout/IconCircleLabelList"/>
    <dgm:cxn modelId="{186C9EFC-AB9F-4D25-8312-D70BA1114591}" type="presParOf" srcId="{8DEF1AAE-F340-4F1C-9807-66FA86815C5B}" destId="{45C37F09-B68A-4B5E-B9EC-9036926D2B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251AE-ECB9-407B-9F2A-AD8F24DD9DD6}">
      <dsp:nvSpPr>
        <dsp:cNvPr id="0" name=""/>
        <dsp:cNvSpPr/>
      </dsp:nvSpPr>
      <dsp:spPr>
        <a:xfrm>
          <a:off x="858837" y="295157"/>
          <a:ext cx="1259134" cy="12591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5BE7BFE-21B2-4231-AA60-3BBAAC9289DF}">
      <dsp:nvSpPr>
        <dsp:cNvPr id="0" name=""/>
        <dsp:cNvSpPr/>
      </dsp:nvSpPr>
      <dsp:spPr>
        <a:xfrm>
          <a:off x="1127177" y="563497"/>
          <a:ext cx="722454" cy="7224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E70881-E5C6-49E2-A63D-908441E86E1B}">
      <dsp:nvSpPr>
        <dsp:cNvPr id="0" name=""/>
        <dsp:cNvSpPr/>
      </dsp:nvSpPr>
      <dsp:spPr>
        <a:xfrm>
          <a:off x="456327" y="1946480"/>
          <a:ext cx="2064154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Rationality and problem solving</a:t>
          </a:r>
        </a:p>
      </dsp:txBody>
      <dsp:txXfrm>
        <a:off x="456327" y="1946480"/>
        <a:ext cx="2064154" cy="855000"/>
      </dsp:txXfrm>
    </dsp:sp>
    <dsp:sp modelId="{D50C2F2F-2039-4012-96D7-A1F68DE038F9}">
      <dsp:nvSpPr>
        <dsp:cNvPr id="0" name=""/>
        <dsp:cNvSpPr/>
      </dsp:nvSpPr>
      <dsp:spPr>
        <a:xfrm>
          <a:off x="3284219" y="295157"/>
          <a:ext cx="1259134" cy="12591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A0D1EC-E748-4091-86E3-4CE07CC4EB96}">
      <dsp:nvSpPr>
        <dsp:cNvPr id="0" name=""/>
        <dsp:cNvSpPr/>
      </dsp:nvSpPr>
      <dsp:spPr>
        <a:xfrm>
          <a:off x="3552559" y="563497"/>
          <a:ext cx="722454" cy="7224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95D320-8C2A-4CA2-952D-80992D0BF45F}">
      <dsp:nvSpPr>
        <dsp:cNvPr id="0" name=""/>
        <dsp:cNvSpPr/>
      </dsp:nvSpPr>
      <dsp:spPr>
        <a:xfrm>
          <a:off x="2881709" y="1946480"/>
          <a:ext cx="2064154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The decision making process</a:t>
          </a:r>
        </a:p>
      </dsp:txBody>
      <dsp:txXfrm>
        <a:off x="2881709" y="1946480"/>
        <a:ext cx="2064154" cy="855000"/>
      </dsp:txXfrm>
    </dsp:sp>
    <dsp:sp modelId="{DA177780-CB5E-4D96-B412-8696A4028554}">
      <dsp:nvSpPr>
        <dsp:cNvPr id="0" name=""/>
        <dsp:cNvSpPr/>
      </dsp:nvSpPr>
      <dsp:spPr>
        <a:xfrm>
          <a:off x="5709601" y="295157"/>
          <a:ext cx="1259134" cy="12591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171AC0-5EA4-4B68-818E-DD8D31AE1F48}">
      <dsp:nvSpPr>
        <dsp:cNvPr id="0" name=""/>
        <dsp:cNvSpPr/>
      </dsp:nvSpPr>
      <dsp:spPr>
        <a:xfrm>
          <a:off x="5977941" y="563497"/>
          <a:ext cx="722454" cy="7224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77A8C2-7ACE-49D8-B9E6-00AF99A26CB0}">
      <dsp:nvSpPr>
        <dsp:cNvPr id="0" name=""/>
        <dsp:cNvSpPr/>
      </dsp:nvSpPr>
      <dsp:spPr>
        <a:xfrm>
          <a:off x="5307091" y="1946480"/>
          <a:ext cx="2064154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Types of decisions</a:t>
          </a:r>
          <a:endParaRPr lang="en-US" sz="1800" b="1" kern="1200" dirty="0"/>
        </a:p>
      </dsp:txBody>
      <dsp:txXfrm>
        <a:off x="5307091" y="1946480"/>
        <a:ext cx="2064154" cy="855000"/>
      </dsp:txXfrm>
    </dsp:sp>
    <dsp:sp modelId="{5696A55B-858D-43EE-826D-7E229189D56F}">
      <dsp:nvSpPr>
        <dsp:cNvPr id="0" name=""/>
        <dsp:cNvSpPr/>
      </dsp:nvSpPr>
      <dsp:spPr>
        <a:xfrm>
          <a:off x="8134983" y="295157"/>
          <a:ext cx="1259134" cy="12591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60A9F0-852A-4F8F-8157-E192DDF67772}">
      <dsp:nvSpPr>
        <dsp:cNvPr id="0" name=""/>
        <dsp:cNvSpPr/>
      </dsp:nvSpPr>
      <dsp:spPr>
        <a:xfrm>
          <a:off x="8403323" y="563497"/>
          <a:ext cx="722454" cy="7224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C37F09-B68A-4B5E-B9EC-9036926D2BC3}">
      <dsp:nvSpPr>
        <dsp:cNvPr id="0" name=""/>
        <dsp:cNvSpPr/>
      </dsp:nvSpPr>
      <dsp:spPr>
        <a:xfrm>
          <a:off x="7732472" y="1946480"/>
          <a:ext cx="2064154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Approaches' to decision making process</a:t>
          </a:r>
          <a:endParaRPr lang="en-US" sz="1800" b="1" kern="1200" dirty="0"/>
        </a:p>
      </dsp:txBody>
      <dsp:txXfrm>
        <a:off x="7732472" y="1946480"/>
        <a:ext cx="2064154" cy="85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018CA-D267-4C1F-9F6D-DCE2D6729E49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88EE9-CF77-4FA0-9417-41EFF265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2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88EE9-CF77-4FA0-9417-41EFF265A3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12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88EE9-CF77-4FA0-9417-41EFF265A3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4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5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5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4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86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0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83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3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4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8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2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8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C883F1D-E1B0-448F-BE7A-CF676EB43E6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2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B380-0E86-463A-9E03-654B31FF6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2904" y="4648219"/>
            <a:ext cx="7138412" cy="945566"/>
          </a:xfrm>
        </p:spPr>
        <p:txBody>
          <a:bodyPr>
            <a:normAutofit/>
          </a:bodyPr>
          <a:lstStyle/>
          <a:p>
            <a:r>
              <a:rPr lang="en-US" sz="4800" b="1" dirty="0"/>
              <a:t>Decision Support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1BEFA-4225-4E0A-BBA2-8B0D72593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6561" y="5692018"/>
            <a:ext cx="4251487" cy="127916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CHAPTER 2</a:t>
            </a:r>
          </a:p>
          <a:p>
            <a:pPr algn="ctr">
              <a:lnSpc>
                <a:spcPct val="90000"/>
              </a:lnSpc>
            </a:pPr>
            <a:r>
              <a:rPr lang="en-US" sz="2000" dirty="0"/>
              <a:t>Business Intelligence: Carlo </a:t>
            </a:r>
            <a:r>
              <a:rPr lang="en-US" sz="2000" dirty="0" err="1"/>
              <a:t>Vercellis</a:t>
            </a:r>
            <a:endParaRPr lang="en-US" sz="2000" dirty="0"/>
          </a:p>
        </p:txBody>
      </p:sp>
      <p:pic>
        <p:nvPicPr>
          <p:cNvPr id="3074" name="Picture 2" descr="Image result for decision support system">
            <a:extLst>
              <a:ext uri="{FF2B5EF4-FFF2-40B4-BE49-F238E27FC236}">
                <a16:creationId xmlns:a16="http://schemas.microsoft.com/office/drawing/2014/main" id="{3FCA4EF2-6C62-4666-9BA4-48D9A390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010" y="130206"/>
            <a:ext cx="7356620" cy="43322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990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82ECF-B119-4093-8B61-0496A004E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0958" y="1862637"/>
            <a:ext cx="5428532" cy="2952427"/>
          </a:xfr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2800" b="1" dirty="0"/>
              <a:t>RATIONAL</a:t>
            </a:r>
          </a:p>
          <a:p>
            <a:pPr lvl="1"/>
            <a:r>
              <a:rPr lang="en-US" sz="2800" b="1" dirty="0"/>
              <a:t>Absolute Rationality</a:t>
            </a:r>
          </a:p>
          <a:p>
            <a:pPr lvl="1"/>
            <a:r>
              <a:rPr lang="en-US" sz="2800" b="1" dirty="0"/>
              <a:t>Bounded Rationality</a:t>
            </a:r>
          </a:p>
          <a:p>
            <a:pPr marL="457200" lvl="1" indent="0">
              <a:buNone/>
            </a:pPr>
            <a:endParaRPr lang="en-US" sz="2800" b="1" dirty="0"/>
          </a:p>
          <a:p>
            <a:r>
              <a:rPr lang="en-US" sz="2800" b="1" dirty="0"/>
              <a:t>POLITICAL - ORGANIZATIONAL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32C89-2C86-4F7A-B17E-817DDD6AE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271" y="1862638"/>
            <a:ext cx="3050116" cy="295242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419335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5582-ECE5-419B-A119-F822D7FD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736" y="388717"/>
            <a:ext cx="10018713" cy="1752599"/>
          </a:xfrm>
        </p:spPr>
        <p:txBody>
          <a:bodyPr/>
          <a:lstStyle/>
          <a:p>
            <a:r>
              <a:rPr lang="en-US" b="1" dirty="0"/>
              <a:t>Evolution of Information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C635E-7A42-4449-A030-95FEE7B4E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3352" y="2141316"/>
            <a:ext cx="5877189" cy="4247909"/>
          </a:xfrm>
        </p:spPr>
        <p:txBody>
          <a:bodyPr>
            <a:normAutofit/>
          </a:bodyPr>
          <a:lstStyle/>
          <a:p>
            <a:r>
              <a:rPr lang="en-US" dirty="0"/>
              <a:t>Data processing</a:t>
            </a:r>
          </a:p>
          <a:p>
            <a:r>
              <a:rPr lang="en-US" dirty="0"/>
              <a:t>Management information systems (MIS)</a:t>
            </a:r>
          </a:p>
          <a:p>
            <a:r>
              <a:rPr lang="en-US" dirty="0"/>
              <a:t>Decision support System (DSS)</a:t>
            </a:r>
          </a:p>
          <a:p>
            <a:r>
              <a:rPr lang="en-US" dirty="0"/>
              <a:t>Executive/Strategic information systems </a:t>
            </a:r>
          </a:p>
          <a:p>
            <a:r>
              <a:rPr lang="en-US" dirty="0"/>
              <a:t>Client-Server Computing</a:t>
            </a:r>
          </a:p>
          <a:p>
            <a:r>
              <a:rPr lang="en-US" dirty="0"/>
              <a:t>Data warehouses/Data marts</a:t>
            </a:r>
          </a:p>
          <a:p>
            <a:r>
              <a:rPr lang="en-US" dirty="0"/>
              <a:t>Business Intelligence</a:t>
            </a:r>
          </a:p>
        </p:txBody>
      </p:sp>
    </p:spTree>
    <p:extLst>
      <p:ext uri="{BB962C8B-B14F-4D97-AF65-F5344CB8AC3E}">
        <p14:creationId xmlns:p14="http://schemas.microsoft.com/office/powerpoint/2010/main" val="3255704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DF5FD-93DC-4627-B644-8CDCC5DD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994" y="421791"/>
            <a:ext cx="3666423" cy="1504335"/>
          </a:xfrm>
        </p:spPr>
        <p:txBody>
          <a:bodyPr>
            <a:normAutofit/>
          </a:bodyPr>
          <a:lstStyle/>
          <a:p>
            <a:r>
              <a:rPr lang="en-US" sz="4400" b="1" dirty="0"/>
              <a:t>Definition of DSS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1B5AE-D785-4174-9A6B-377348B5A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42" y="2041966"/>
            <a:ext cx="4224758" cy="3884272"/>
          </a:xfrm>
        </p:spPr>
        <p:txBody>
          <a:bodyPr anchor="t">
            <a:normAutofit/>
          </a:bodyPr>
          <a:lstStyle/>
          <a:p>
            <a:r>
              <a:rPr lang="en-US" dirty="0"/>
              <a:t>Features</a:t>
            </a:r>
          </a:p>
          <a:p>
            <a:pPr lvl="1"/>
            <a:r>
              <a:rPr lang="en-US" sz="2400" dirty="0"/>
              <a:t>Effectiveness</a:t>
            </a:r>
          </a:p>
          <a:p>
            <a:pPr lvl="1"/>
            <a:r>
              <a:rPr lang="en-US" sz="2400" dirty="0"/>
              <a:t>Mathematical Models</a:t>
            </a:r>
          </a:p>
          <a:p>
            <a:pPr lvl="1"/>
            <a:r>
              <a:rPr lang="en-US" sz="2400" dirty="0"/>
              <a:t>Integration in the decision making process</a:t>
            </a:r>
          </a:p>
          <a:p>
            <a:pPr lvl="1"/>
            <a:r>
              <a:rPr lang="en-US" sz="2400" dirty="0"/>
              <a:t>Organizational role</a:t>
            </a:r>
          </a:p>
          <a:p>
            <a:pPr lvl="1"/>
            <a:r>
              <a:rPr lang="en-US" sz="2400" dirty="0"/>
              <a:t>Flexibility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FEE529-FCB5-44C7-AFF2-8D24D0EF25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871" y="1081548"/>
            <a:ext cx="6240990" cy="43842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1791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3173D-CB2E-4829-87B7-6B1E8D63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73B0C-3E88-4561-BE3B-68F63709A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BF08BE-C726-4A46-BE86-EDA7DD745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754" y="819873"/>
            <a:ext cx="10161498" cy="51262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5510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36624-B0D9-469D-8472-64EA99CB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49916"/>
            <a:ext cx="10018713" cy="1752599"/>
          </a:xfrm>
        </p:spPr>
        <p:txBody>
          <a:bodyPr/>
          <a:lstStyle/>
          <a:p>
            <a:r>
              <a:rPr lang="en-US" b="1" dirty="0"/>
              <a:t>Phases in the development of DSS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9BEBC-E771-4B28-8F74-4F7DC113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597AB6-4DE2-474A-83C8-38789757B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293" y="1702683"/>
            <a:ext cx="7338745" cy="47613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959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F53F8-4560-458A-9AA0-A87BBDFEA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750" y="205033"/>
            <a:ext cx="10018713" cy="1752599"/>
          </a:xfrm>
        </p:spPr>
        <p:txBody>
          <a:bodyPr/>
          <a:lstStyle/>
          <a:p>
            <a:r>
              <a:rPr lang="en-US" b="1" dirty="0"/>
              <a:t>Decision Support System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1CD14-8CC2-4A5F-ABB8-F928C8CAB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2846" y="2073110"/>
            <a:ext cx="10018713" cy="31242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Interactive computer based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Combines data and mathematical models</a:t>
            </a:r>
          </a:p>
          <a:p>
            <a:pPr>
              <a:lnSpc>
                <a:spcPct val="150000"/>
              </a:lnSpc>
            </a:pPr>
            <a:r>
              <a:rPr lang="en-US" dirty="0"/>
              <a:t>Helps decision makers solve complex problems</a:t>
            </a:r>
          </a:p>
          <a:p>
            <a:pPr>
              <a:lnSpc>
                <a:spcPct val="150000"/>
              </a:lnSpc>
            </a:pPr>
            <a:r>
              <a:rPr lang="en-US" dirty="0"/>
              <a:t>Basic component of BI architecture</a:t>
            </a:r>
          </a:p>
        </p:txBody>
      </p:sp>
    </p:spTree>
    <p:extLst>
      <p:ext uri="{BB962C8B-B14F-4D97-AF65-F5344CB8AC3E}">
        <p14:creationId xmlns:p14="http://schemas.microsoft.com/office/powerpoint/2010/main" val="174873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D881D-1E95-42D7-8973-B1F08CCD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435" y="190501"/>
            <a:ext cx="10018713" cy="748370"/>
          </a:xfrm>
        </p:spPr>
        <p:txBody>
          <a:bodyPr/>
          <a:lstStyle/>
          <a:p>
            <a:r>
              <a:rPr lang="en-US" b="1" dirty="0"/>
              <a:t>Abstract representation of a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13FA-470F-4399-B2D9-D259158DC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5139" y="5417015"/>
            <a:ext cx="10018713" cy="7483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Every system is characterized by boundaries that separate its internal components from the external environment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3A0B5C-F202-4238-95B2-5F6BB0B66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285" y="938871"/>
            <a:ext cx="7565311" cy="41085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805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84F6-E169-4482-9F96-B6D873C45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58917"/>
            <a:ext cx="10018713" cy="1752599"/>
          </a:xfrm>
        </p:spPr>
        <p:txBody>
          <a:bodyPr/>
          <a:lstStyle/>
          <a:p>
            <a:r>
              <a:rPr lang="en-US" b="1" dirty="0"/>
              <a:t>Performance of a system: Evaluation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351F-4760-4FA7-85B8-EAFC3CD75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9152" y="1693682"/>
            <a:ext cx="10204926" cy="4572786"/>
          </a:xfrm>
        </p:spPr>
        <p:txBody>
          <a:bodyPr>
            <a:normAutofit/>
          </a:bodyPr>
          <a:lstStyle/>
          <a:p>
            <a:r>
              <a:rPr lang="en-US" sz="3600" b="1" dirty="0"/>
              <a:t>Effectiveness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</a:p>
          <a:p>
            <a:r>
              <a:rPr lang="en-US" sz="3600" b="1" dirty="0"/>
              <a:t>Efficiency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307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6BCE-8043-4A30-9C66-A8A16F05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05" y="355060"/>
            <a:ext cx="9742318" cy="1752599"/>
          </a:xfrm>
        </p:spPr>
        <p:txBody>
          <a:bodyPr>
            <a:normAutofit/>
          </a:bodyPr>
          <a:lstStyle/>
          <a:p>
            <a:r>
              <a:rPr lang="en-US" b="1" dirty="0"/>
              <a:t>Representation of decision making process</a:t>
            </a:r>
          </a:p>
        </p:txBody>
      </p:sp>
      <p:graphicFrame>
        <p:nvGraphicFramePr>
          <p:cNvPr id="24" name="Content Placeholder 4">
            <a:extLst>
              <a:ext uri="{FF2B5EF4-FFF2-40B4-BE49-F238E27FC236}">
                <a16:creationId xmlns:a16="http://schemas.microsoft.com/office/drawing/2014/main" id="{16022659-A6EE-4B57-8207-93B7116616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751917"/>
              </p:ext>
            </p:extLst>
          </p:nvPr>
        </p:nvGraphicFramePr>
        <p:xfrm>
          <a:off x="1760705" y="2694562"/>
          <a:ext cx="10252955" cy="309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418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02C79-15C8-426A-905B-BC0D84751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4790" y="57552"/>
            <a:ext cx="2152765" cy="745443"/>
          </a:xfrm>
          <a:solidFill>
            <a:srgbClr val="00AD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Factors influencing                      rational choice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B3E715-6B94-4921-A1F6-1B68147AB8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45" y="11130"/>
            <a:ext cx="2033613" cy="1982223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0EE9C1-47AF-4A1E-A0C3-C2CA28C536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5733" y="2008819"/>
            <a:ext cx="7201625" cy="29706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C448D60-ACB7-4D92-9046-A314671E4B7E}"/>
              </a:ext>
            </a:extLst>
          </p:cNvPr>
          <p:cNvSpPr txBox="1">
            <a:spLocks/>
          </p:cNvSpPr>
          <p:nvPr/>
        </p:nvSpPr>
        <p:spPr>
          <a:xfrm>
            <a:off x="10414378" y="891989"/>
            <a:ext cx="1873169" cy="1820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Economic</a:t>
            </a:r>
          </a:p>
          <a:p>
            <a:r>
              <a:rPr lang="en-US" sz="1800" dirty="0"/>
              <a:t>Technical</a:t>
            </a:r>
          </a:p>
          <a:p>
            <a:r>
              <a:rPr lang="en-US" sz="1800" dirty="0"/>
              <a:t>Legal</a:t>
            </a:r>
          </a:p>
          <a:p>
            <a:endParaRPr lang="en-US" sz="1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ED24A5D-FCD4-4B57-B810-88DE87EE19F8}"/>
              </a:ext>
            </a:extLst>
          </p:cNvPr>
          <p:cNvSpPr txBox="1">
            <a:spLocks/>
          </p:cNvSpPr>
          <p:nvPr/>
        </p:nvSpPr>
        <p:spPr>
          <a:xfrm>
            <a:off x="10414378" y="2292050"/>
            <a:ext cx="1777622" cy="1514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Ethical</a:t>
            </a:r>
          </a:p>
          <a:p>
            <a:r>
              <a:rPr lang="en-US" sz="1800" dirty="0"/>
              <a:t>Procedural</a:t>
            </a:r>
          </a:p>
          <a:p>
            <a:r>
              <a:rPr lang="en-US" sz="1800" dirty="0"/>
              <a:t>Political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949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D8B2F6F5-AF16-474A-AA16-6B9210ECD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529" y="671814"/>
            <a:ext cx="6016215" cy="57139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2B5FC2-4FC8-439B-84B9-3BD9C9916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9173" y="414632"/>
            <a:ext cx="1861464" cy="165775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1154F2-2940-4742-B7F4-EF23A464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4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035F23-8E87-469A-9A0A-AA0CD159B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886" y="73767"/>
            <a:ext cx="2524125" cy="22479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7F97B9-C7CA-4DE0-8DAF-058ED6F707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025" y="104172"/>
            <a:ext cx="5864914" cy="66496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611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D247A-9FA3-4671-B4F3-DC95C83FA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53069-3599-4FAB-8B55-A573E10CD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893925-8F75-4ED3-B57B-D7288EBCD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550" y="180974"/>
            <a:ext cx="2533650" cy="22574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C7926E-789A-412A-BE2A-2836F7E13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666" y="2761044"/>
            <a:ext cx="3191766" cy="35384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85F6F7-D4FB-42E4-B5A8-3BBC532A2F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2663" y="363155"/>
            <a:ext cx="7175952" cy="59398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311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159</Words>
  <Application>Microsoft Office PowerPoint</Application>
  <PresentationFormat>Widescreen</PresentationFormat>
  <Paragraphs>49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Parallax</vt:lpstr>
      <vt:lpstr>Decision Support System</vt:lpstr>
      <vt:lpstr>Decision Support System</vt:lpstr>
      <vt:lpstr>Abstract representation of a system</vt:lpstr>
      <vt:lpstr>Performance of a system: Evaluation metrics</vt:lpstr>
      <vt:lpstr>Representation of decision making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Evolution of Information systems</vt:lpstr>
      <vt:lpstr>Definition of DSS</vt:lpstr>
      <vt:lpstr>PowerPoint Presentation</vt:lpstr>
      <vt:lpstr>Phases in the development of DSS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Support System</dc:title>
  <dc:creator>Ashokkumar Swaminathan</dc:creator>
  <cp:lastModifiedBy>sudhasies@gmail.com</cp:lastModifiedBy>
  <cp:revision>37</cp:revision>
  <dcterms:created xsi:type="dcterms:W3CDTF">2018-11-24T02:03:54Z</dcterms:created>
  <dcterms:modified xsi:type="dcterms:W3CDTF">2021-12-08T15:01:23Z</dcterms:modified>
</cp:coreProperties>
</file>